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8" r:id="rId4"/>
    <p:sldId id="265" r:id="rId5"/>
    <p:sldId id="270" r:id="rId6"/>
    <p:sldId id="257" r:id="rId7"/>
    <p:sldId id="271" r:id="rId8"/>
    <p:sldId id="258" r:id="rId9"/>
    <p:sldId id="261" r:id="rId10"/>
    <p:sldId id="262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BD58-48E1-42D3-9775-AA310EB55704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3E91-1146-41E2-831A-1009695C6D98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Federalism &amp; The Division of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47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Examples of the relationship and responsibilities of the national government and the 50 states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 of a Republican form of government in each state</a:t>
            </a:r>
          </a:p>
          <a:p>
            <a:r>
              <a:rPr lang="en-US" dirty="0" smtClean="0"/>
              <a:t>Protection against invasion, domestic violence</a:t>
            </a:r>
          </a:p>
          <a:p>
            <a:r>
              <a:rPr lang="en-US" dirty="0" smtClean="0"/>
              <a:t>Federal aid in case of natural disaster (FEMA)</a:t>
            </a:r>
          </a:p>
          <a:p>
            <a:r>
              <a:rPr lang="en-US" dirty="0" smtClean="0"/>
              <a:t>Respect for territorial integrity</a:t>
            </a:r>
          </a:p>
          <a:p>
            <a:r>
              <a:rPr lang="en-US" dirty="0" smtClean="0"/>
              <a:t>Admitting new states </a:t>
            </a:r>
          </a:p>
          <a:p>
            <a:r>
              <a:rPr lang="en-US" dirty="0" smtClean="0"/>
              <a:t>Financial assistance </a:t>
            </a:r>
            <a:r>
              <a:rPr lang="en-US" smtClean="0"/>
              <a:t>(grants)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88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Federalism:</a:t>
            </a:r>
            <a:br>
              <a:rPr lang="en-US" dirty="0" smtClean="0"/>
            </a:br>
            <a:r>
              <a:rPr lang="en-US" dirty="0" smtClean="0"/>
              <a:t>Taxing and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125112" cy="4051437"/>
          </a:xfrm>
        </p:spPr>
        <p:txBody>
          <a:bodyPr/>
          <a:lstStyle/>
          <a:p>
            <a:r>
              <a:rPr lang="en-US" dirty="0" smtClean="0"/>
              <a:t>All taxes are considered revenue</a:t>
            </a:r>
          </a:p>
          <a:p>
            <a:r>
              <a:rPr lang="en-US" dirty="0" smtClean="0"/>
              <a:t>All Federal taxes are “redistributed” back to the states</a:t>
            </a:r>
          </a:p>
          <a:p>
            <a:r>
              <a:rPr lang="en-US" dirty="0" smtClean="0"/>
              <a:t>Poor states get back more than rich states</a:t>
            </a:r>
          </a:p>
          <a:p>
            <a:r>
              <a:rPr lang="en-US" dirty="0" smtClean="0"/>
              <a:t>Grants-in-Aid - the return of federal money to the states for both state and federal projects and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0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Types and Purposes of Federal Grants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Meet Federal standards</a:t>
            </a:r>
          </a:p>
          <a:p>
            <a:r>
              <a:rPr lang="en-US" dirty="0" smtClean="0"/>
              <a:t>Equalization of resources</a:t>
            </a:r>
          </a:p>
          <a:p>
            <a:r>
              <a:rPr lang="en-US" dirty="0" smtClean="0"/>
              <a:t>Experimentation</a:t>
            </a:r>
          </a:p>
          <a:p>
            <a:r>
              <a:rPr lang="en-US" dirty="0" smtClean="0"/>
              <a:t>Social Agendas</a:t>
            </a:r>
          </a:p>
          <a:p>
            <a:r>
              <a:rPr lang="en-US" dirty="0" smtClean="0"/>
              <a:t>Reduce the size of the federal government.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Categorical formula grants – share costs</a:t>
            </a:r>
          </a:p>
          <a:p>
            <a:r>
              <a:rPr lang="en-US" dirty="0" smtClean="0"/>
              <a:t>Project grants – specific purpose</a:t>
            </a:r>
          </a:p>
          <a:p>
            <a:r>
              <a:rPr lang="en-US" dirty="0" smtClean="0"/>
              <a:t>Block Grants – general grants used for a variety of purposes with few strings attached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1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changing purpose of federal grants…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1600" dirty="0" smtClean="0"/>
              <a:t>An effect of the federal deficit is that less grant money is available to states, resulting in unfunded mandates and program cuts.</a:t>
            </a:r>
          </a:p>
          <a:p>
            <a:endParaRPr lang="en-US" sz="1600" dirty="0"/>
          </a:p>
          <a:p>
            <a:r>
              <a:rPr lang="en-US" sz="1600" dirty="0" smtClean="0"/>
              <a:t>Unfunded mandates are federal regulations which states must implement at the state’s cost.  For example, air and pollution clean ups, implementation of the Americans with Disabilities Act.</a:t>
            </a:r>
            <a:endParaRPr lang="en-US" sz="1600" dirty="0"/>
          </a:p>
        </p:txBody>
      </p:sp>
      <p:pic>
        <p:nvPicPr>
          <p:cNvPr id="8" name="Picture 4" descr="c:\documents and settings\fournij\desktop\wilson_gifs\006-360580_la_03_02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4560888" cy="624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47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fournij\desktop\wilson_gifs\003-360580_la_03_01a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875588" cy="518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14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fournij\desktop\wilson_gifs\005-360580_la_03_01c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92238"/>
            <a:ext cx="8839200" cy="4835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68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fournij\desktop\wilson_gifs\004-360580_la_03_01b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219200"/>
            <a:ext cx="8031162" cy="518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3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Federalism?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resources</a:t>
            </a:r>
          </a:p>
          <a:p>
            <a:r>
              <a:rPr lang="en-US" dirty="0" smtClean="0"/>
              <a:t>States know needs of people</a:t>
            </a:r>
          </a:p>
          <a:p>
            <a:r>
              <a:rPr lang="en-US" dirty="0" smtClean="0"/>
              <a:t>Allows unity without uniformity</a:t>
            </a:r>
          </a:p>
          <a:p>
            <a:r>
              <a:rPr lang="en-US" dirty="0" smtClean="0"/>
              <a:t>Protects against a runaway federal government</a:t>
            </a:r>
          </a:p>
          <a:p>
            <a:r>
              <a:rPr lang="en-US" dirty="0" smtClean="0"/>
              <a:t>Encourages experimentation</a:t>
            </a:r>
          </a:p>
          <a:p>
            <a:r>
              <a:rPr lang="en-US" dirty="0" smtClean="0"/>
              <a:t>Allows states to administer federal programs</a:t>
            </a:r>
          </a:p>
          <a:p>
            <a:r>
              <a:rPr lang="en-US" dirty="0" smtClean="0"/>
              <a:t>Allows states to cooperate with each other</a:t>
            </a:r>
          </a:p>
          <a:p>
            <a:r>
              <a:rPr lang="en-US" dirty="0" smtClean="0"/>
              <a:t>Equalizes financial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6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Types of Powers in a Federal System</a:t>
            </a:r>
            <a:endParaRPr lang="en-US" sz="28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Delegated Powers – three distinct types of powers granted to the national government by the Constitution:</a:t>
            </a:r>
          </a:p>
          <a:p>
            <a:r>
              <a:rPr lang="en-US" dirty="0" smtClean="0"/>
              <a:t>Enumerated Powers (or Expressed) – Article I, Section 8</a:t>
            </a:r>
          </a:p>
          <a:p>
            <a:r>
              <a:rPr lang="en-US" dirty="0" smtClean="0"/>
              <a:t>Implied Powers – Article I, Section 8, Clause 18 (Elastic Clause/Necessary &amp; Proper Clause</a:t>
            </a:r>
          </a:p>
          <a:p>
            <a:r>
              <a:rPr lang="en-US" dirty="0" smtClean="0"/>
              <a:t>Inherent </a:t>
            </a:r>
            <a:r>
              <a:rPr lang="en-US" dirty="0" smtClean="0"/>
              <a:t>Powers – self-evident powers</a:t>
            </a:r>
            <a:endParaRPr lang="en-US" dirty="0" smtClean="0"/>
          </a:p>
          <a:p>
            <a:r>
              <a:rPr lang="en-US" dirty="0" smtClean="0"/>
              <a:t>Concurrent </a:t>
            </a:r>
            <a:r>
              <a:rPr lang="en-US" dirty="0" smtClean="0"/>
              <a:t>Powers (Federal </a:t>
            </a:r>
            <a:r>
              <a:rPr lang="en-US" b="1" i="1" dirty="0" smtClean="0"/>
              <a:t>and</a:t>
            </a:r>
            <a:r>
              <a:rPr lang="en-US" dirty="0" smtClean="0"/>
              <a:t> State governments)</a:t>
            </a:r>
          </a:p>
          <a:p>
            <a:r>
              <a:rPr lang="en-US" dirty="0" smtClean="0"/>
              <a:t>Reserved Powers (States) –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Amendment</a:t>
            </a:r>
          </a:p>
          <a:p>
            <a:r>
              <a:rPr lang="en-US" dirty="0" smtClean="0"/>
              <a:t>Prohibited Powers – Article 1, Section 10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0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Dual Federalism v. Cooperative Federalism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Layer Cake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Marble Cake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731" y="3253581"/>
            <a:ext cx="2619375" cy="1743075"/>
          </a:xfrm>
        </p:spPr>
      </p:pic>
      <p:pic>
        <p:nvPicPr>
          <p:cNvPr id="2050" name="Picture 2" descr="C:\Users\oWNER\AppData\Local\Microsoft\Windows\Temporary Internet Files\Content.IE5\UCNSY14X\MP900431759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1858891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Referee?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Article VI, Section II of the </a:t>
            </a:r>
            <a:r>
              <a:rPr lang="en-US" dirty="0" smtClean="0"/>
              <a:t>Constitution </a:t>
            </a:r>
          </a:p>
          <a:p>
            <a:r>
              <a:rPr lang="en-US" dirty="0" smtClean="0"/>
              <a:t>The Supreme Court is the judge in determining whether the federal government can intervene in the way states </a:t>
            </a:r>
            <a:r>
              <a:rPr lang="en-US" dirty="0" err="1" smtClean="0"/>
              <a:t>regulare</a:t>
            </a:r>
            <a:r>
              <a:rPr lang="en-US" dirty="0" smtClean="0"/>
              <a:t> their citizens.</a:t>
            </a:r>
            <a:endParaRPr lang="en-US" dirty="0" smtClean="0"/>
          </a:p>
          <a:p>
            <a:r>
              <a:rPr lang="en-US" dirty="0" smtClean="0"/>
              <a:t>Landmark Cases decided by the Supreme Court dealing with federal </a:t>
            </a:r>
            <a:r>
              <a:rPr lang="en-US" dirty="0" smtClean="0"/>
              <a:t>supremacy: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McCulloch v. Maryland</a:t>
            </a:r>
          </a:p>
          <a:p>
            <a:pPr marL="0" indent="0" algn="ctr">
              <a:buNone/>
            </a:pPr>
            <a:r>
              <a:rPr lang="en-US" dirty="0" smtClean="0"/>
              <a:t>Gibbons v. </a:t>
            </a:r>
            <a:r>
              <a:rPr lang="en-US" dirty="0" smtClean="0"/>
              <a:t>Ogden</a:t>
            </a:r>
          </a:p>
          <a:p>
            <a:pPr marL="0" indent="0" algn="ctr">
              <a:buNone/>
            </a:pPr>
            <a:r>
              <a:rPr lang="en-US" dirty="0" smtClean="0"/>
              <a:t>Heart of Atlanta Motel v. U.S.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Supreme Court decided in favor of the federal government over the states.  *Local governments exist only as parts of their parent state.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5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Federalism – Interstate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Faith &amp; Credit – civil laws enforceable in all states</a:t>
            </a:r>
          </a:p>
          <a:p>
            <a:r>
              <a:rPr lang="en-US" dirty="0" smtClean="0"/>
              <a:t>Interstate Privileges &amp; Immunities – cannot impose punishments or requirements on non-citizens that they don’t impose on their own citizens</a:t>
            </a:r>
          </a:p>
          <a:p>
            <a:r>
              <a:rPr lang="en-US" dirty="0" smtClean="0"/>
              <a:t>Extradition – states must return fugitives to a state from which they have fled.</a:t>
            </a:r>
            <a:endParaRPr lang="en-US" dirty="0" smtClean="0"/>
          </a:p>
          <a:p>
            <a:r>
              <a:rPr lang="en-US" dirty="0" smtClean="0"/>
              <a:t>Interstate compacts – agreements for a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56938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87</TotalTime>
  <Words>493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Summer</vt:lpstr>
      <vt:lpstr>Federalism &amp; The Division of Powers</vt:lpstr>
      <vt:lpstr>PowerPoint Presentation</vt:lpstr>
      <vt:lpstr>PowerPoint Presentation</vt:lpstr>
      <vt:lpstr>PowerPoint Presentation</vt:lpstr>
      <vt:lpstr>Why Federalism?</vt:lpstr>
      <vt:lpstr>Types of Powers in a Federal System</vt:lpstr>
      <vt:lpstr>Dual Federalism v. Cooperative Federalism</vt:lpstr>
      <vt:lpstr>Who is the Referee?</vt:lpstr>
      <vt:lpstr>Horizontal Federalism – Interstate relations</vt:lpstr>
      <vt:lpstr>Examples of the relationship and responsibilities of the national government and the 50 states</vt:lpstr>
      <vt:lpstr>Fiscal Federalism: Taxing and Spending</vt:lpstr>
      <vt:lpstr>Types and Purposes of Federal Grants</vt:lpstr>
      <vt:lpstr>The changing purpose of federal grants…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 &amp; The Division of Powers</dc:title>
  <dc:creator>User</dc:creator>
  <cp:lastModifiedBy>User</cp:lastModifiedBy>
  <cp:revision>15</cp:revision>
  <dcterms:created xsi:type="dcterms:W3CDTF">2010-09-27T22:34:05Z</dcterms:created>
  <dcterms:modified xsi:type="dcterms:W3CDTF">2012-09-12T00:06:43Z</dcterms:modified>
</cp:coreProperties>
</file>